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73" r:id="rId3"/>
    <p:sldId id="278" r:id="rId4"/>
    <p:sldId id="280" r:id="rId5"/>
    <p:sldId id="281" r:id="rId6"/>
    <p:sldId id="274" r:id="rId7"/>
    <p:sldId id="257" r:id="rId8"/>
    <p:sldId id="272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75" r:id="rId18"/>
    <p:sldId id="276" r:id="rId19"/>
    <p:sldId id="264" r:id="rId20"/>
    <p:sldId id="265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0" autoAdjust="0"/>
    <p:restoredTop sz="85394" autoAdjust="0"/>
  </p:normalViewPr>
  <p:slideViewPr>
    <p:cSldViewPr snapToGrid="0">
      <p:cViewPr varScale="1">
        <p:scale>
          <a:sx n="97" d="100"/>
          <a:sy n="97" d="100"/>
        </p:scale>
        <p:origin x="14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38354-2BB8-4125-AAC7-445715F18473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3E845-BF8B-46E9-8AAF-0B1CB5ED6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89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안녕하십니까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팀 </a:t>
            </a:r>
            <a:r>
              <a:rPr kumimoji="1" lang="en-US" altLang="ko-KR" dirty="0" err="1"/>
              <a:t>Hanggies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임영찬입니다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저희 작품인 스마트 기저귀는 </a:t>
            </a:r>
            <a:r>
              <a:rPr kumimoji="1" lang="en-US" altLang="ko-KR" dirty="0"/>
              <a:t>IoT</a:t>
            </a:r>
            <a:r>
              <a:rPr kumimoji="1" lang="ko-KR" altLang="en-US" dirty="0"/>
              <a:t> 기술을 이용해서 환자의 대</a:t>
            </a:r>
            <a:r>
              <a:rPr kumimoji="1" lang="en-US" altLang="ko-KR" dirty="0"/>
              <a:t>·</a:t>
            </a:r>
            <a:r>
              <a:rPr kumimoji="1" lang="ko-KR" altLang="en-US" dirty="0"/>
              <a:t>소변을 관리하는 시스템입니다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39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호실 별 환자 조회입니다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어떤 환자의 기저귀가 교체되어야 하는지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상태가 변화 된 시간이 기록됩니다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52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모든 환자조회 화면입니다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환자를 클릭하면 해당 환자의 정보를 수정할 수 있고 이 페이지 에서만 환자 추가가 가능합니다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91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환자추가 화면입니다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환자 번호와 환자 이름</a:t>
            </a:r>
            <a:r>
              <a:rPr kumimoji="1" lang="en-US" altLang="ko-KR" dirty="0"/>
              <a:t>, </a:t>
            </a:r>
            <a:r>
              <a:rPr kumimoji="1" lang="ko-KR" altLang="en-US" dirty="0"/>
              <a:t>병실을 등록할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389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환자 정보 </a:t>
            </a:r>
            <a:r>
              <a:rPr kumimoji="1" lang="ko-KR" altLang="en-US" dirty="0" err="1"/>
              <a:t>수정화면입니다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환자의 이름과 병실만을 수정할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667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환자 삭제기능은 정보 수정 페이지에서 가능합니다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400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모든 환자  서비스 내역입니다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64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환자별</a:t>
            </a:r>
            <a:r>
              <a:rPr kumimoji="1" lang="ko-KR" altLang="en-US" dirty="0"/>
              <a:t> 서비스 내역입니다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249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시스템의 구조입니다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현재는 센서를 라즈베리 파이를 사용하고 서버와 와이파이로 통신하고 있지만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766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상용화를 한다면 센서를 </a:t>
            </a:r>
            <a:r>
              <a:rPr kumimoji="1" lang="ko-KR" altLang="en-US" dirty="0" err="1"/>
              <a:t>탈부착</a:t>
            </a:r>
            <a:r>
              <a:rPr kumimoji="1" lang="ko-KR" altLang="en-US" dirty="0"/>
              <a:t> 가능하도록 소형화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NB-IoT</a:t>
            </a:r>
            <a:r>
              <a:rPr kumimoji="1" lang="ko-KR" altLang="en-US" dirty="0"/>
              <a:t>로 통신하여 센서의 전력량을 감소시키며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클라우드 서버로 운영할 예정입니다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87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개발 환경은 이렇습니다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08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 매스컴을 통해 요양병원에서의 사건들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보면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환자들의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기저귀를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제때에 갈아주지 않아서 생기는 문제가 많습니다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불필요하게 확인하는 것도 문제가 되지만 너무 늦은 교체는 환자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간병인 모두에게 심각한 문제입니다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kumimoji="1" lang="ko-KR" altLang="en-US" dirty="0"/>
              <a:t>이에 대한 해결책으로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기저귀에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센서를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부착해서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환자의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용변을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시스템을 고안했습니다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60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남은 일정은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센서는 테스트를 계속 진행하고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웹과 앱은 기능의 완성도를 높여갈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46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이상으로 발표를 마치겠습니다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질문 있으신 분 질문해주시기 바랍니다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3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 시장에 유사한 제품들이 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이중 </a:t>
            </a:r>
            <a:r>
              <a:rPr lang="ko-KR" altLang="en-US" dirty="0" err="1"/>
              <a:t>모닛은</a:t>
            </a:r>
            <a:r>
              <a:rPr lang="ko-KR" altLang="en-US" dirty="0"/>
              <a:t> </a:t>
            </a:r>
            <a:r>
              <a:rPr lang="ko-KR" altLang="en-US" dirty="0" err="1"/>
              <a:t>영유아용</a:t>
            </a:r>
            <a:r>
              <a:rPr lang="ko-KR" altLang="en-US" dirty="0"/>
              <a:t> 제품으로 </a:t>
            </a:r>
            <a:r>
              <a:rPr lang="ko-KR" altLang="en-US" dirty="0" err="1"/>
              <a:t>탈부착</a:t>
            </a:r>
            <a:r>
              <a:rPr lang="ko-KR" altLang="en-US" dirty="0"/>
              <a:t> 센서로 용변을 감지해서 모바일로 확인할 수 있습니다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신호를 중계하는 별도 기기를 포함해서 가격은 약 </a:t>
            </a:r>
            <a:r>
              <a:rPr lang="en-US" altLang="ko-KR" dirty="0"/>
              <a:t>30</a:t>
            </a:r>
            <a:r>
              <a:rPr lang="ko-KR" altLang="en-US" dirty="0"/>
              <a:t>만원입니다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75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다른 제품인 </a:t>
            </a:r>
            <a:r>
              <a:rPr lang="en-US" altLang="ko-KR" dirty="0"/>
              <a:t>U-Line</a:t>
            </a:r>
            <a:r>
              <a:rPr lang="ko-KR" altLang="en-US" dirty="0"/>
              <a:t>과</a:t>
            </a:r>
            <a:r>
              <a:rPr lang="en-US" altLang="ko-KR" dirty="0"/>
              <a:t> U-Clip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성인환자를 대상으로 하고 센서는 기저귀와 일체형입니다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별도의 통신 단말기로 웹</a:t>
            </a:r>
            <a:r>
              <a:rPr lang="en-US" altLang="ko-KR" dirty="0"/>
              <a:t>, </a:t>
            </a:r>
            <a:r>
              <a:rPr lang="ko-KR" altLang="en-US" dirty="0"/>
              <a:t>모바일 통합 관리가 가능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389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 제품과 달리 저희 스마트 기저귀는 별도의 기기가 없어 사용이 간편하고 경제성 또한 확보했습니다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탈부착형 센서를 사용해 쉽게 적용이 가능하며</a:t>
            </a:r>
            <a:endParaRPr lang="en-US" altLang="ko-KR" dirty="0"/>
          </a:p>
          <a:p>
            <a:r>
              <a:rPr lang="ko-KR" altLang="en-US" dirty="0"/>
              <a:t>웹</a:t>
            </a:r>
            <a:r>
              <a:rPr lang="en-US" altLang="ko-KR" dirty="0"/>
              <a:t>, </a:t>
            </a:r>
            <a:r>
              <a:rPr lang="ko-KR" altLang="en-US" dirty="0"/>
              <a:t>모바일 통합 시스템으로 요양병원내의 환자들을 관리합니다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861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핵심적인 기능으로는</a:t>
            </a:r>
            <a:endParaRPr lang="en-US" altLang="ko-KR" sz="1200" dirty="0"/>
          </a:p>
          <a:p>
            <a:r>
              <a:rPr lang="ko-KR" altLang="en-US" sz="1200" dirty="0"/>
              <a:t>먼저 습도센서로 급격한 습도변화를</a:t>
            </a:r>
            <a:r>
              <a:rPr lang="en-US" altLang="ko-KR" sz="1200" dirty="0"/>
              <a:t> </a:t>
            </a:r>
            <a:r>
              <a:rPr lang="ko-KR" altLang="en-US" sz="1200" dirty="0"/>
              <a:t>읽어서 용변을 감지하고</a:t>
            </a:r>
            <a:r>
              <a:rPr lang="en-US" altLang="ko-KR" sz="1200" dirty="0"/>
              <a:t> </a:t>
            </a:r>
            <a:r>
              <a:rPr lang="ko-KR" altLang="en-US" sz="1200" dirty="0"/>
              <a:t>실시간으로 간병인 및 보호자에게 보여줍니다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둘째로 용변을 감지했다는 푸시 알림을 간병인에게 보내고</a:t>
            </a:r>
            <a:r>
              <a:rPr lang="en-US" altLang="ko-KR" sz="1200" dirty="0"/>
              <a:t> </a:t>
            </a:r>
            <a:r>
              <a:rPr lang="ko-KR" altLang="en-US" sz="1200" dirty="0"/>
              <a:t>교체가 될 때 까지 주기적으로 재촉 알림을 보냅니다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마지막으로 환자의 용변 감지 및 교체 이력 등의 서비스 내역을 조회할 수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102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기대효과로는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간병인이 기저귀를 모바일로 원격 확인이 가능해지므로 업무의 효율성이 향상됩니다</a:t>
            </a:r>
            <a:r>
              <a:rPr lang="en-US" altLang="ko-KR" dirty="0"/>
              <a:t>.</a:t>
            </a:r>
          </a:p>
          <a:p>
            <a:r>
              <a:rPr kumimoji="1" lang="ko-KR" altLang="en-US" dirty="0"/>
              <a:t>보호자는 환자의 기저귀 교체내역을 모바일을 통해 확인할 수 있기때문에 병원이 제공하는 서비스의 신뢰성이 향상됩니다</a:t>
            </a:r>
            <a:r>
              <a:rPr kumimoji="1" lang="en-US" altLang="ko-KR" dirty="0"/>
              <a:t>.</a:t>
            </a:r>
          </a:p>
          <a:p>
            <a:r>
              <a:rPr lang="ko-KR" altLang="en-US" dirty="0"/>
              <a:t>환자는 불필요한 확인이나 방치를 피할 수 있어 존엄성을 지킬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681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다음은 </a:t>
            </a:r>
            <a:r>
              <a:rPr kumimoji="1" lang="ko-KR" altLang="en-US" dirty="0" err="1"/>
              <a:t>시연영상입니다</a:t>
            </a:r>
            <a:r>
              <a:rPr kumimoji="1"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정상적인 상태에서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기저귀에 소변과 비슷한 온도의 물을 </a:t>
            </a:r>
            <a:r>
              <a:rPr kumimoji="1" lang="ko-KR" altLang="en-US" dirty="0" err="1"/>
              <a:t>부으면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센서가 감지하고 서버에 신호를 전송합니다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웹은 실시간으로 상태 변화를 반영하고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모바일에는 </a:t>
            </a:r>
            <a:r>
              <a:rPr kumimoji="1" lang="ko-KR" altLang="en-US" dirty="0" err="1"/>
              <a:t>푸시알림이</a:t>
            </a:r>
            <a:r>
              <a:rPr kumimoji="1" lang="ko-KR" altLang="en-US" dirty="0"/>
              <a:t> 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기저귀를 갈았을 시 상태는 다시 정상으로 돌아오고 센서 또한 정상 작동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572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각 호실 모니터링 화면입니다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각 호실 별 교체가 필요한 환자가 있는지 확인 할 수 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해당 호실의 환자가 모두 정상상태라면 파란색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기저귀의 교체가 필요하다면 빨간색을 띕니다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3E845-BF8B-46E9-8AAF-0B1CB5ED60B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268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4.sv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11.png"/><Relationship Id="rId5" Type="http://schemas.openxmlformats.org/officeDocument/2006/relationships/image" Target="../media/image33.png"/><Relationship Id="rId15" Type="http://schemas.openxmlformats.org/officeDocument/2006/relationships/image" Target="../media/image30.svg"/><Relationship Id="rId10" Type="http://schemas.openxmlformats.org/officeDocument/2006/relationships/image" Target="../media/image27.png"/><Relationship Id="rId4" Type="http://schemas.openxmlformats.org/officeDocument/2006/relationships/image" Target="../media/image4.sv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4.sv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C1C0F-F352-4495-A24F-7745849F2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535" y="1321905"/>
            <a:ext cx="10607795" cy="2618554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</a:t>
            </a:r>
            <a:r>
              <a:rPr lang="ko-KR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스마트 기저귀</a:t>
            </a:r>
            <a:b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</a:t>
            </a:r>
            <a:r>
              <a:rPr lang="en-US" altLang="ko-KR" sz="31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- IoT</a:t>
            </a:r>
            <a:r>
              <a:rPr lang="ko-KR" altLang="en-US" sz="31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를 활용한 환자 대</a:t>
            </a:r>
            <a:r>
              <a:rPr lang="en-US" altLang="ko-KR" sz="31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·</a:t>
            </a:r>
            <a:r>
              <a:rPr lang="ko-KR" altLang="en-US" sz="31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소변 관리 시스템</a:t>
            </a:r>
            <a:endParaRPr lang="ko-KR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88233B-8192-458F-9E91-E659E9888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602" y="3676762"/>
            <a:ext cx="11063596" cy="2618554"/>
          </a:xfrm>
        </p:spPr>
        <p:txBody>
          <a:bodyPr>
            <a:normAutofit/>
          </a:bodyPr>
          <a:lstStyle/>
          <a:p>
            <a:pPr algn="r"/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팀명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Hanggies</a:t>
            </a:r>
            <a:r>
              <a:rPr lang="ko-KR" altLang="en-US" dirty="0"/>
              <a:t>　</a:t>
            </a:r>
            <a:endParaRPr lang="en-US" altLang="ko-KR" dirty="0"/>
          </a:p>
          <a:p>
            <a:pPr algn="r">
              <a:lnSpc>
                <a:spcPct val="100000"/>
              </a:lnSpc>
            </a:pPr>
            <a:r>
              <a:rPr lang="ko-KR" altLang="en-US" kern="500" dirty="0"/>
              <a:t>지도교수 </a:t>
            </a:r>
            <a:r>
              <a:rPr lang="en-US" altLang="ko-KR" kern="500" dirty="0"/>
              <a:t>: </a:t>
            </a:r>
            <a:r>
              <a:rPr lang="ko-KR" altLang="en-US" kern="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황호영</a:t>
            </a:r>
            <a:r>
              <a:rPr lang="ko-KR" altLang="en-US" kern="500" dirty="0"/>
              <a:t> 교수님</a:t>
            </a:r>
            <a:endParaRPr lang="en-US" altLang="ko-KR" kern="500" dirty="0"/>
          </a:p>
          <a:p>
            <a:pPr algn="r">
              <a:lnSpc>
                <a:spcPct val="100000"/>
              </a:lnSpc>
            </a:pPr>
            <a:r>
              <a:rPr lang="en-US" altLang="ko-KR" kern="500" dirty="0"/>
              <a:t>1192074 </a:t>
            </a:r>
            <a:r>
              <a:rPr lang="ko-KR" altLang="en-US" kern="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임영찬</a:t>
            </a:r>
            <a:endParaRPr lang="en-US" altLang="ko-KR" kern="500" dirty="0">
              <a:solidFill>
                <a:srgbClr val="E5E5E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ct val="100000"/>
              </a:lnSpc>
            </a:pPr>
            <a:r>
              <a:rPr lang="en-US" altLang="ko-KR" kern="500" dirty="0"/>
              <a:t>1392078 </a:t>
            </a:r>
            <a:r>
              <a:rPr lang="ko-KR" altLang="en-US" kern="500" dirty="0"/>
              <a:t>조민수</a:t>
            </a:r>
            <a:endParaRPr lang="en-US" altLang="ko-KR" kern="500" dirty="0">
              <a:solidFill>
                <a:srgbClr val="E5E5E8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US" altLang="ko-KR" kern="500" dirty="0"/>
              <a:t>1392079 </a:t>
            </a:r>
            <a:r>
              <a:rPr lang="ko-KR" altLang="en-US" kern="500" dirty="0" err="1"/>
              <a:t>최낙훈</a:t>
            </a:r>
            <a:endParaRPr lang="ko-KR" altLang="en-US" kern="500" dirty="0">
              <a:solidFill>
                <a:srgbClr val="E5E5E8"/>
              </a:solidFill>
            </a:endParaRPr>
          </a:p>
        </p:txBody>
      </p:sp>
      <p:pic>
        <p:nvPicPr>
          <p:cNvPr id="5" name="그래픽 4" descr="달리기">
            <a:extLst>
              <a:ext uri="{FF2B5EF4-FFF2-40B4-BE49-F238E27FC236}">
                <a16:creationId xmlns:a16="http://schemas.microsoft.com/office/drawing/2014/main" id="{2106BEF5-2CE3-4F44-B468-BF20F52FF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9076" y="217258"/>
            <a:ext cx="498653" cy="498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42E957-77ED-4276-8134-3153CC6D558C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C1387-5671-49CB-A63E-20F7DF7CB092}"/>
              </a:ext>
            </a:extLst>
          </p:cNvPr>
          <p:cNvSpPr txBox="1"/>
          <p:nvPr/>
        </p:nvSpPr>
        <p:spPr>
          <a:xfrm>
            <a:off x="1910039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Project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4BA0E3-BFEB-4502-843E-CE692646F73F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Expectation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A736E1-9A2C-4681-80DE-222209B0B68F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69445-3C95-435F-90DB-4002FC37F088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B955B-2808-4881-9F78-F381D83CD0D4}"/>
              </a:ext>
            </a:extLst>
          </p:cNvPr>
          <p:cNvSpPr txBox="1"/>
          <p:nvPr/>
        </p:nvSpPr>
        <p:spPr>
          <a:xfrm>
            <a:off x="4599899" y="1202463"/>
            <a:ext cx="2212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Final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6F6E5E-2F3E-4FE2-B972-FF0BD9CD6D1E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0E7084-D345-4D45-8FFC-48E26B10C5D1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8018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Expectation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4155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Demo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prstClr val="black"/>
                </a:solidFill>
              </a:rPr>
              <a:t>Structure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prstClr val="black"/>
                </a:solidFill>
              </a:rPr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17" name="_x221010168" descr="EMB000051a84622">
            <a:extLst>
              <a:ext uri="{FF2B5EF4-FFF2-40B4-BE49-F238E27FC236}">
                <a16:creationId xmlns:a16="http://schemas.microsoft.com/office/drawing/2014/main" id="{D811C2A5-E636-4298-A7CA-2FFC45798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8" y="1213843"/>
            <a:ext cx="9500500" cy="422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306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Expectation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4155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Demo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prstClr val="black"/>
                </a:solidFill>
              </a:rPr>
              <a:t>Structure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prstClr val="black"/>
                </a:solidFill>
              </a:rPr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6" y="2150"/>
            <a:ext cx="7151948" cy="4001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249934" y="5655537"/>
            <a:ext cx="16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모든 환자조회</a:t>
            </a:r>
            <a:endParaRPr lang="ko-KR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871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Expectation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4155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Demo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prstClr val="black"/>
                </a:solidFill>
              </a:rPr>
              <a:t>Structure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prstClr val="black"/>
                </a:solidFill>
              </a:rPr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590" y="833131"/>
            <a:ext cx="9390376" cy="526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2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Expectation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4155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Demo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prstClr val="black"/>
                </a:solidFill>
              </a:rPr>
              <a:t>Structure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prstClr val="black"/>
                </a:solidFill>
              </a:rPr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607" y="833618"/>
            <a:ext cx="9568911" cy="538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14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Expectation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4155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Demo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prstClr val="black"/>
                </a:solidFill>
              </a:rPr>
              <a:t>Structure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prstClr val="black"/>
                </a:solidFill>
              </a:rPr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373" y="2201531"/>
            <a:ext cx="7131253" cy="4011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498668" y="5621474"/>
            <a:ext cx="119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 삭제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B61B904C-21A2-4FEF-808C-E013A216C151}"/>
              </a:ext>
            </a:extLst>
          </p:cNvPr>
          <p:cNvSpPr/>
          <p:nvPr/>
        </p:nvSpPr>
        <p:spPr>
          <a:xfrm>
            <a:off x="4465962" y="3586480"/>
            <a:ext cx="441318" cy="461665"/>
          </a:xfrm>
          <a:prstGeom prst="downArrow">
            <a:avLst/>
          </a:prstGeom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752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Expectation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4155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Demo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prstClr val="black"/>
                </a:solidFill>
              </a:rPr>
              <a:t>Structure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prstClr val="black"/>
                </a:solidFill>
              </a:rPr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45081" y="2074933"/>
            <a:ext cx="6885528" cy="411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4860208" y="5555418"/>
            <a:ext cx="246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모든 환자 서비스 내역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9939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Expectation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Demo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E98DA1-A124-491B-83F1-2C00DAE0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869289" y="2060302"/>
            <a:ext cx="6453421" cy="4033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4991088" y="5546895"/>
            <a:ext cx="220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환자별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서비스 내역</a:t>
            </a:r>
          </a:p>
        </p:txBody>
      </p:sp>
    </p:spTree>
    <p:extLst>
      <p:ext uri="{BB962C8B-B14F-4D97-AF65-F5344CB8AC3E}">
        <p14:creationId xmlns:p14="http://schemas.microsoft.com/office/powerpoint/2010/main" val="2722060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815D4D7C-AA53-4263-8B22-7132E254E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91" y="2387313"/>
            <a:ext cx="1354267" cy="918967"/>
          </a:xfrm>
          <a:prstGeom prst="rect">
            <a:avLst/>
          </a:prstGeom>
        </p:spPr>
      </p:pic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0B31198B-6EF7-4FE3-B77F-A9AD2AEF0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046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E65D5C-3F35-4465-AD64-5FB6BBD437F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2A852-FBEB-47D8-AAF4-E4F0CA6920A7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9CC83-8309-4801-86A3-57CF172BA0D0}"/>
              </a:ext>
            </a:extLst>
          </p:cNvPr>
          <p:cNvSpPr txBox="1"/>
          <p:nvPr/>
        </p:nvSpPr>
        <p:spPr>
          <a:xfrm>
            <a:off x="4361012" y="833618"/>
            <a:ext cx="158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0258C-CD76-43ED-98D2-B5C967E7297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4B784-215C-4C61-A13A-ED9983E6F19E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5F2C7-6854-44F3-872A-6C9FEC7015B4}"/>
              </a:ext>
            </a:extLst>
          </p:cNvPr>
          <p:cNvSpPr txBox="1"/>
          <p:nvPr/>
        </p:nvSpPr>
        <p:spPr>
          <a:xfrm>
            <a:off x="2172560" y="1202950"/>
            <a:ext cx="19990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Expectation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D59CB-701C-41CB-8B21-C882C96338DF}"/>
              </a:ext>
            </a:extLst>
          </p:cNvPr>
          <p:cNvSpPr txBox="1"/>
          <p:nvPr/>
        </p:nvSpPr>
        <p:spPr>
          <a:xfrm>
            <a:off x="4599899" y="1202463"/>
            <a:ext cx="22120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Final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DCF71F-DA97-441D-A9D6-57AA39DAE4F6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sp>
        <p:nvSpPr>
          <p:cNvPr id="24" name="Text Box 15">
            <a:extLst>
              <a:ext uri="{FF2B5EF4-FFF2-40B4-BE49-F238E27FC236}">
                <a16:creationId xmlns:a16="http://schemas.microsoft.com/office/drawing/2014/main" id="{A80AE228-8A73-4FED-89D4-B0128D6604B2}"/>
              </a:ext>
            </a:extLst>
          </p:cNvPr>
          <p:cNvSpPr txBox="1"/>
          <p:nvPr/>
        </p:nvSpPr>
        <p:spPr>
          <a:xfrm>
            <a:off x="9604319" y="5414426"/>
            <a:ext cx="799721" cy="32293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Web</a:t>
            </a:r>
            <a:endParaRPr lang="ko-KR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803F2A4-B7BD-4ECD-9EC0-8A4090C279CB}"/>
              </a:ext>
            </a:extLst>
          </p:cNvPr>
          <p:cNvCxnSpPr>
            <a:cxnSpLocks/>
          </p:cNvCxnSpPr>
          <p:nvPr/>
        </p:nvCxnSpPr>
        <p:spPr>
          <a:xfrm>
            <a:off x="7818635" y="2760768"/>
            <a:ext cx="13139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61AC0D2-23C2-48B1-952B-D29E7725B7B2}"/>
              </a:ext>
            </a:extLst>
          </p:cNvPr>
          <p:cNvCxnSpPr>
            <a:cxnSpLocks/>
          </p:cNvCxnSpPr>
          <p:nvPr/>
        </p:nvCxnSpPr>
        <p:spPr>
          <a:xfrm flipH="1">
            <a:off x="7843368" y="2951943"/>
            <a:ext cx="1249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6F1F84CE-7C80-4CDB-AF38-AD14C2C08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154" y="2397535"/>
            <a:ext cx="387980" cy="369685"/>
          </a:xfrm>
          <a:prstGeom prst="rect">
            <a:avLst/>
          </a:prstGeom>
        </p:spPr>
      </p:pic>
      <p:pic>
        <p:nvPicPr>
          <p:cNvPr id="28" name="그래픽 20" descr="데이터베이스">
            <a:extLst>
              <a:ext uri="{FF2B5EF4-FFF2-40B4-BE49-F238E27FC236}">
                <a16:creationId xmlns:a16="http://schemas.microsoft.com/office/drawing/2014/main" id="{4609CA07-E1A5-46C6-91F5-7C87120B5C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034" y="2051785"/>
            <a:ext cx="1955974" cy="149945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23E376B-B132-4962-B879-07ED313E2E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2835" y="2139448"/>
            <a:ext cx="1078197" cy="1460101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F81504B-BE7A-4328-B5B1-9B745E27BD22}"/>
              </a:ext>
            </a:extLst>
          </p:cNvPr>
          <p:cNvCxnSpPr>
            <a:cxnSpLocks/>
          </p:cNvCxnSpPr>
          <p:nvPr/>
        </p:nvCxnSpPr>
        <p:spPr>
          <a:xfrm flipH="1">
            <a:off x="4954546" y="3659292"/>
            <a:ext cx="1335421" cy="625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35E349-BABC-4CFC-A321-827336262C3B}"/>
              </a:ext>
            </a:extLst>
          </p:cNvPr>
          <p:cNvCxnSpPr>
            <a:cxnSpLocks/>
          </p:cNvCxnSpPr>
          <p:nvPr/>
        </p:nvCxnSpPr>
        <p:spPr>
          <a:xfrm flipV="1">
            <a:off x="4870454" y="2846797"/>
            <a:ext cx="1540128" cy="1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3A02A91-C177-4800-BD1A-F010B6F83661}"/>
              </a:ext>
            </a:extLst>
          </p:cNvPr>
          <p:cNvCxnSpPr>
            <a:cxnSpLocks/>
          </p:cNvCxnSpPr>
          <p:nvPr/>
        </p:nvCxnSpPr>
        <p:spPr>
          <a:xfrm>
            <a:off x="7729596" y="3659292"/>
            <a:ext cx="1280760" cy="625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19">
            <a:extLst>
              <a:ext uri="{FF2B5EF4-FFF2-40B4-BE49-F238E27FC236}">
                <a16:creationId xmlns:a16="http://schemas.microsoft.com/office/drawing/2014/main" id="{0CD6555B-3A43-440F-8942-F1906C9F31DF}"/>
              </a:ext>
            </a:extLst>
          </p:cNvPr>
          <p:cNvSpPr txBox="1"/>
          <p:nvPr/>
        </p:nvSpPr>
        <p:spPr>
          <a:xfrm>
            <a:off x="6552302" y="3582822"/>
            <a:ext cx="994106" cy="28655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Server</a:t>
            </a:r>
            <a:endParaRPr lang="ko-KR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sp>
        <p:nvSpPr>
          <p:cNvPr id="34" name="Text Box 23">
            <a:extLst>
              <a:ext uri="{FF2B5EF4-FFF2-40B4-BE49-F238E27FC236}">
                <a16:creationId xmlns:a16="http://schemas.microsoft.com/office/drawing/2014/main" id="{B27B383B-0E97-4E76-9940-28E75094DDC2}"/>
              </a:ext>
            </a:extLst>
          </p:cNvPr>
          <p:cNvSpPr txBox="1"/>
          <p:nvPr/>
        </p:nvSpPr>
        <p:spPr>
          <a:xfrm>
            <a:off x="3467470" y="3339523"/>
            <a:ext cx="1078198" cy="32499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Sensor</a:t>
            </a:r>
            <a:endParaRPr lang="ko-KR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sp>
        <p:nvSpPr>
          <p:cNvPr id="35" name="Text Box 21">
            <a:extLst>
              <a:ext uri="{FF2B5EF4-FFF2-40B4-BE49-F238E27FC236}">
                <a16:creationId xmlns:a16="http://schemas.microsoft.com/office/drawing/2014/main" id="{FE2DABB4-06FE-4B92-AA5B-9BE357BBC7A6}"/>
              </a:ext>
            </a:extLst>
          </p:cNvPr>
          <p:cNvSpPr txBox="1"/>
          <p:nvPr/>
        </p:nvSpPr>
        <p:spPr>
          <a:xfrm>
            <a:off x="9670647" y="3456273"/>
            <a:ext cx="586747" cy="28655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DB</a:t>
            </a:r>
            <a:endParaRPr lang="ko-KR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36" name="그래픽 19" descr="모니터">
            <a:extLst>
              <a:ext uri="{FF2B5EF4-FFF2-40B4-BE49-F238E27FC236}">
                <a16:creationId xmlns:a16="http://schemas.microsoft.com/office/drawing/2014/main" id="{8924A88B-C659-4717-86DC-3DF212751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3912" y="3845125"/>
            <a:ext cx="1840223" cy="1751086"/>
          </a:xfrm>
          <a:prstGeom prst="rect">
            <a:avLst/>
          </a:prstGeom>
        </p:spPr>
      </p:pic>
      <p:pic>
        <p:nvPicPr>
          <p:cNvPr id="37" name="그래픽 18" descr="스마트폰">
            <a:extLst>
              <a:ext uri="{FF2B5EF4-FFF2-40B4-BE49-F238E27FC236}">
                <a16:creationId xmlns:a16="http://schemas.microsoft.com/office/drawing/2014/main" id="{2AA93A4A-64D9-444D-AEAC-5861DC2F5D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3046631" y="3908683"/>
            <a:ext cx="1960261" cy="1667209"/>
          </a:xfrm>
          <a:prstGeom prst="rect">
            <a:avLst/>
          </a:prstGeom>
        </p:spPr>
      </p:pic>
      <p:sp>
        <p:nvSpPr>
          <p:cNvPr id="38" name="Text Box 17">
            <a:extLst>
              <a:ext uri="{FF2B5EF4-FFF2-40B4-BE49-F238E27FC236}">
                <a16:creationId xmlns:a16="http://schemas.microsoft.com/office/drawing/2014/main" id="{E6AA6786-1607-41BE-B308-16FDCEBD2026}"/>
              </a:ext>
            </a:extLst>
          </p:cNvPr>
          <p:cNvSpPr txBox="1"/>
          <p:nvPr/>
        </p:nvSpPr>
        <p:spPr>
          <a:xfrm>
            <a:off x="3723059" y="5513875"/>
            <a:ext cx="799721" cy="34791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App</a:t>
            </a:r>
            <a:endParaRPr lang="ko-KR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1F8DA74-E2D4-4205-86DE-BC144BB12BF6}"/>
              </a:ext>
            </a:extLst>
          </p:cNvPr>
          <p:cNvCxnSpPr/>
          <p:nvPr/>
        </p:nvCxnSpPr>
        <p:spPr>
          <a:xfrm>
            <a:off x="1981630" y="2932826"/>
            <a:ext cx="1197080" cy="2772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4787C2E-4A6A-4553-ADA9-9A95717B2E28}"/>
              </a:ext>
            </a:extLst>
          </p:cNvPr>
          <p:cNvCxnSpPr/>
          <p:nvPr/>
        </p:nvCxnSpPr>
        <p:spPr>
          <a:xfrm flipV="1">
            <a:off x="1981630" y="2359301"/>
            <a:ext cx="1186445" cy="28652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4" name="그래픽 52" descr="물">
            <a:extLst>
              <a:ext uri="{FF2B5EF4-FFF2-40B4-BE49-F238E27FC236}">
                <a16:creationId xmlns:a16="http://schemas.microsoft.com/office/drawing/2014/main" id="{696CA24D-2D40-40B1-BB5D-67A21DE341A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86498" y="1680627"/>
            <a:ext cx="457645" cy="480487"/>
          </a:xfrm>
          <a:prstGeom prst="rect">
            <a:avLst/>
          </a:prstGeom>
        </p:spPr>
      </p:pic>
      <p:pic>
        <p:nvPicPr>
          <p:cNvPr id="40" name="그림 39" descr="C:\Users\임영찬\AppData\Local\Packages\Microsoft.Office.Desktop_8wekyb3d8bbwe\AC\INetCache\Content.MSO\8726811.tmp">
            <a:extLst>
              <a:ext uri="{FF2B5EF4-FFF2-40B4-BE49-F238E27FC236}">
                <a16:creationId xmlns:a16="http://schemas.microsoft.com/office/drawing/2014/main" id="{6A124F4D-937E-4A70-9A77-B5A95C97AFD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077" y="2588709"/>
            <a:ext cx="440496" cy="42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5C55032-ACEF-498A-B593-C7482E033C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3407" y="2257826"/>
            <a:ext cx="1447858" cy="108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8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래픽 39" descr="달리기">
            <a:extLst>
              <a:ext uri="{FF2B5EF4-FFF2-40B4-BE49-F238E27FC236}">
                <a16:creationId xmlns:a16="http://schemas.microsoft.com/office/drawing/2014/main" id="{C6917912-7930-444E-A597-A22B63C33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1046" y="217258"/>
            <a:ext cx="498653" cy="4986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EB13A2-EDDC-4232-BFD1-2455458767E2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1646E0-0FC7-449D-A6FE-40DF540AA6A9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87D886-BEDD-4006-A8B4-EEBEC53FE431}"/>
              </a:ext>
            </a:extLst>
          </p:cNvPr>
          <p:cNvSpPr txBox="1"/>
          <p:nvPr/>
        </p:nvSpPr>
        <p:spPr>
          <a:xfrm>
            <a:off x="4361012" y="833618"/>
            <a:ext cx="1696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75E261-1BCE-4104-AA0E-C6C20849A87F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4B8B7E-220B-496D-9878-A107FA1E4DA3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419237-BE55-4EF1-B476-7E3CE4D4BCED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Expectation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2745FC-889B-40B8-9DDE-408DD38D8379}"/>
              </a:ext>
            </a:extLst>
          </p:cNvPr>
          <p:cNvSpPr txBox="1"/>
          <p:nvPr/>
        </p:nvSpPr>
        <p:spPr>
          <a:xfrm>
            <a:off x="4599899" y="1202463"/>
            <a:ext cx="22120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Final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DB469E-8E9E-4BA9-A48C-D6B8F14E93C5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B64069A-367D-4D70-8BB0-0B2EEFC5A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757" y="945913"/>
            <a:ext cx="5325988" cy="309065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3AD95E88-D840-4E71-834D-2ABA329E2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9560" y="2185073"/>
            <a:ext cx="381053" cy="38105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B295ED19-033F-4DFC-841F-03E5F8E1A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363032" y="3014589"/>
            <a:ext cx="381053" cy="38105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5582E6DA-1828-49D8-A3CE-6212BC1E4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354981" y="2181682"/>
            <a:ext cx="381053" cy="38105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7B133454-0035-444E-B6B2-82890E485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354981" y="3031883"/>
            <a:ext cx="381053" cy="381053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9A9D790-C750-42EB-BDDB-64B837C385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3480" y="2526505"/>
            <a:ext cx="971686" cy="25373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E209C08-554C-4DAD-B600-B3F36F242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8617" y="2560979"/>
            <a:ext cx="678359" cy="509461"/>
          </a:xfrm>
          <a:prstGeom prst="rect">
            <a:avLst/>
          </a:prstGeom>
        </p:spPr>
      </p:pic>
      <p:sp>
        <p:nvSpPr>
          <p:cNvPr id="29" name="Text Box 15">
            <a:extLst>
              <a:ext uri="{FF2B5EF4-FFF2-40B4-BE49-F238E27FC236}">
                <a16:creationId xmlns:a16="http://schemas.microsoft.com/office/drawing/2014/main" id="{0D6FA1E8-B6A8-4D46-BA16-F1D5248F77C7}"/>
              </a:ext>
            </a:extLst>
          </p:cNvPr>
          <p:cNvSpPr txBox="1"/>
          <p:nvPr/>
        </p:nvSpPr>
        <p:spPr>
          <a:xfrm>
            <a:off x="9604319" y="5414426"/>
            <a:ext cx="799721" cy="32293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Web</a:t>
            </a:r>
            <a:endParaRPr lang="ko-KR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89ECAE-B600-4366-A655-D3F2A375F739}"/>
              </a:ext>
            </a:extLst>
          </p:cNvPr>
          <p:cNvCxnSpPr>
            <a:cxnSpLocks/>
          </p:cNvCxnSpPr>
          <p:nvPr/>
        </p:nvCxnSpPr>
        <p:spPr>
          <a:xfrm>
            <a:off x="7818635" y="2760768"/>
            <a:ext cx="13139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113733B-7E13-467D-B78C-8581AA84B743}"/>
              </a:ext>
            </a:extLst>
          </p:cNvPr>
          <p:cNvCxnSpPr>
            <a:cxnSpLocks/>
          </p:cNvCxnSpPr>
          <p:nvPr/>
        </p:nvCxnSpPr>
        <p:spPr>
          <a:xfrm flipH="1">
            <a:off x="7843368" y="2951943"/>
            <a:ext cx="1249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래픽 20" descr="데이터베이스">
            <a:extLst>
              <a:ext uri="{FF2B5EF4-FFF2-40B4-BE49-F238E27FC236}">
                <a16:creationId xmlns:a16="http://schemas.microsoft.com/office/drawing/2014/main" id="{9C56060F-01A6-4488-8334-F55C9BC3EF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6034" y="2051785"/>
            <a:ext cx="1955974" cy="149945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8B7F30B-6839-40F1-92D7-589C3334EC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2835" y="2139448"/>
            <a:ext cx="1078197" cy="1460101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07FA38C-19B3-4D22-B1A2-AC6D5FAC2AC9}"/>
              </a:ext>
            </a:extLst>
          </p:cNvPr>
          <p:cNvCxnSpPr>
            <a:cxnSpLocks/>
          </p:cNvCxnSpPr>
          <p:nvPr/>
        </p:nvCxnSpPr>
        <p:spPr>
          <a:xfrm flipH="1">
            <a:off x="4954546" y="3659292"/>
            <a:ext cx="1335421" cy="625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5DBE992-2398-41B3-98A2-032A3EC17BE4}"/>
              </a:ext>
            </a:extLst>
          </p:cNvPr>
          <p:cNvCxnSpPr>
            <a:cxnSpLocks/>
          </p:cNvCxnSpPr>
          <p:nvPr/>
        </p:nvCxnSpPr>
        <p:spPr>
          <a:xfrm>
            <a:off x="7729596" y="3659292"/>
            <a:ext cx="1280760" cy="625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19">
            <a:extLst>
              <a:ext uri="{FF2B5EF4-FFF2-40B4-BE49-F238E27FC236}">
                <a16:creationId xmlns:a16="http://schemas.microsoft.com/office/drawing/2014/main" id="{6807A7D8-6821-4B34-8009-08C9F85F9E7B}"/>
              </a:ext>
            </a:extLst>
          </p:cNvPr>
          <p:cNvSpPr txBox="1"/>
          <p:nvPr/>
        </p:nvSpPr>
        <p:spPr>
          <a:xfrm>
            <a:off x="6552302" y="3582822"/>
            <a:ext cx="994106" cy="28655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Server</a:t>
            </a:r>
            <a:endParaRPr lang="ko-KR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sp>
        <p:nvSpPr>
          <p:cNvPr id="39" name="Text Box 23">
            <a:extLst>
              <a:ext uri="{FF2B5EF4-FFF2-40B4-BE49-F238E27FC236}">
                <a16:creationId xmlns:a16="http://schemas.microsoft.com/office/drawing/2014/main" id="{2C6B158D-ADEF-4B56-B7C2-C0ACC82A467B}"/>
              </a:ext>
            </a:extLst>
          </p:cNvPr>
          <p:cNvSpPr txBox="1"/>
          <p:nvPr/>
        </p:nvSpPr>
        <p:spPr>
          <a:xfrm>
            <a:off x="3467470" y="3339523"/>
            <a:ext cx="1078198" cy="32499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Sensor</a:t>
            </a:r>
            <a:endParaRPr lang="ko-KR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sp>
        <p:nvSpPr>
          <p:cNvPr id="49" name="Text Box 21">
            <a:extLst>
              <a:ext uri="{FF2B5EF4-FFF2-40B4-BE49-F238E27FC236}">
                <a16:creationId xmlns:a16="http://schemas.microsoft.com/office/drawing/2014/main" id="{1A3D7487-852C-405C-AB7E-61AE01A05905}"/>
              </a:ext>
            </a:extLst>
          </p:cNvPr>
          <p:cNvSpPr txBox="1"/>
          <p:nvPr/>
        </p:nvSpPr>
        <p:spPr>
          <a:xfrm>
            <a:off x="9670647" y="3456273"/>
            <a:ext cx="586747" cy="28655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DB</a:t>
            </a:r>
            <a:endParaRPr lang="ko-KR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50" name="그래픽 19" descr="모니터">
            <a:extLst>
              <a:ext uri="{FF2B5EF4-FFF2-40B4-BE49-F238E27FC236}">
                <a16:creationId xmlns:a16="http://schemas.microsoft.com/office/drawing/2014/main" id="{CD128982-1C9E-4DB9-BB95-82DF5D5F84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3912" y="3845125"/>
            <a:ext cx="1840223" cy="1751086"/>
          </a:xfrm>
          <a:prstGeom prst="rect">
            <a:avLst/>
          </a:prstGeom>
        </p:spPr>
      </p:pic>
      <p:pic>
        <p:nvPicPr>
          <p:cNvPr id="51" name="그래픽 18" descr="스마트폰">
            <a:extLst>
              <a:ext uri="{FF2B5EF4-FFF2-40B4-BE49-F238E27FC236}">
                <a16:creationId xmlns:a16="http://schemas.microsoft.com/office/drawing/2014/main" id="{36D51CCE-3353-48E6-948F-AA02F39A7D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3046631" y="3908683"/>
            <a:ext cx="1960261" cy="1667209"/>
          </a:xfrm>
          <a:prstGeom prst="rect">
            <a:avLst/>
          </a:prstGeom>
        </p:spPr>
      </p:pic>
      <p:sp>
        <p:nvSpPr>
          <p:cNvPr id="52" name="Text Box 17">
            <a:extLst>
              <a:ext uri="{FF2B5EF4-FFF2-40B4-BE49-F238E27FC236}">
                <a16:creationId xmlns:a16="http://schemas.microsoft.com/office/drawing/2014/main" id="{6E1895A6-E489-485B-9992-E8B8AE74EE5F}"/>
              </a:ext>
            </a:extLst>
          </p:cNvPr>
          <p:cNvSpPr txBox="1"/>
          <p:nvPr/>
        </p:nvSpPr>
        <p:spPr>
          <a:xfrm>
            <a:off x="3723059" y="5513875"/>
            <a:ext cx="799721" cy="34791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App</a:t>
            </a:r>
            <a:endParaRPr lang="ko-KR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321D242-BEB2-4D92-97BD-B4E4D2D86EFC}"/>
              </a:ext>
            </a:extLst>
          </p:cNvPr>
          <p:cNvCxnSpPr>
            <a:cxnSpLocks/>
          </p:cNvCxnSpPr>
          <p:nvPr/>
        </p:nvCxnSpPr>
        <p:spPr>
          <a:xfrm flipV="1">
            <a:off x="4870454" y="2846797"/>
            <a:ext cx="1540128" cy="1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DCB3AF7C-E99F-4A11-8485-3FC63F86BD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0191" y="2387313"/>
            <a:ext cx="1354267" cy="918967"/>
          </a:xfrm>
          <a:prstGeom prst="rect">
            <a:avLst/>
          </a:prstGeom>
        </p:spPr>
      </p:pic>
      <p:pic>
        <p:nvPicPr>
          <p:cNvPr id="56" name="그래픽 52" descr="물">
            <a:extLst>
              <a:ext uri="{FF2B5EF4-FFF2-40B4-BE49-F238E27FC236}">
                <a16:creationId xmlns:a16="http://schemas.microsoft.com/office/drawing/2014/main" id="{AF85D98A-7DDE-4983-912F-BAC1C4DA3AB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86498" y="1680627"/>
            <a:ext cx="457645" cy="480487"/>
          </a:xfrm>
          <a:prstGeom prst="rect">
            <a:avLst/>
          </a:prstGeom>
        </p:spPr>
      </p:pic>
      <p:pic>
        <p:nvPicPr>
          <p:cNvPr id="57" name="그림 56" descr="C:\Users\임영찬\AppData\Local\Packages\Microsoft.Office.Desktop_8wekyb3d8bbwe\AC\INetCache\Content.MSO\8726811.tmp">
            <a:extLst>
              <a:ext uri="{FF2B5EF4-FFF2-40B4-BE49-F238E27FC236}">
                <a16:creationId xmlns:a16="http://schemas.microsoft.com/office/drawing/2014/main" id="{A9A97E15-9565-4412-8D59-3B8FE02597F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077" y="2588709"/>
            <a:ext cx="440496" cy="4256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BF9354C-1217-4852-8EEF-71FAA3A03A2B}"/>
              </a:ext>
            </a:extLst>
          </p:cNvPr>
          <p:cNvCxnSpPr>
            <a:cxnSpLocks/>
          </p:cNvCxnSpPr>
          <p:nvPr/>
        </p:nvCxnSpPr>
        <p:spPr>
          <a:xfrm>
            <a:off x="1944143" y="2617321"/>
            <a:ext cx="155966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27F7D44-50EB-421E-BEEC-F531EEBE80C1}"/>
              </a:ext>
            </a:extLst>
          </p:cNvPr>
          <p:cNvCxnSpPr>
            <a:cxnSpLocks/>
          </p:cNvCxnSpPr>
          <p:nvPr/>
        </p:nvCxnSpPr>
        <p:spPr>
          <a:xfrm>
            <a:off x="1944143" y="2939969"/>
            <a:ext cx="155966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043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 descr="달리기">
            <a:extLst>
              <a:ext uri="{FF2B5EF4-FFF2-40B4-BE49-F238E27FC236}">
                <a16:creationId xmlns:a16="http://schemas.microsoft.com/office/drawing/2014/main" id="{133A6D09-AF5F-4730-AB6A-4510AE3CF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6856" y="217258"/>
            <a:ext cx="498653" cy="4986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76BA7B-3EA3-414E-ADDF-B31BB92C6556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E2A53-ECAB-4929-84DC-4393E7D69162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0E8CA-3F05-4065-8109-209F6ED1DFE1}"/>
              </a:ext>
            </a:extLst>
          </p:cNvPr>
          <p:cNvSpPr txBox="1"/>
          <p:nvPr/>
        </p:nvSpPr>
        <p:spPr>
          <a:xfrm>
            <a:off x="4361012" y="833618"/>
            <a:ext cx="1615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DEC5F-A280-480D-80B5-63571C2102EC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8C841D-D645-4ABD-835A-67CDC4647C27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DE4024-0A88-4D1B-93AC-85B3C18EF352}"/>
              </a:ext>
            </a:extLst>
          </p:cNvPr>
          <p:cNvSpPr txBox="1"/>
          <p:nvPr/>
        </p:nvSpPr>
        <p:spPr>
          <a:xfrm>
            <a:off x="2172560" y="1202950"/>
            <a:ext cx="19990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Expectation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145228-DF88-43C4-BE58-410A0A50C6DA}"/>
              </a:ext>
            </a:extLst>
          </p:cNvPr>
          <p:cNvSpPr txBox="1"/>
          <p:nvPr/>
        </p:nvSpPr>
        <p:spPr>
          <a:xfrm>
            <a:off x="4599899" y="1202463"/>
            <a:ext cx="2212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Final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</a:t>
            </a:r>
            <a:endParaRPr lang="ko-KR" altLang="en-US" sz="1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F8909-424A-49C1-9789-6EBF1D7CA8AC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728D03-DA0D-442F-8499-F2B002223DDB}"/>
              </a:ext>
            </a:extLst>
          </p:cNvPr>
          <p:cNvSpPr txBox="1"/>
          <p:nvPr/>
        </p:nvSpPr>
        <p:spPr>
          <a:xfrm>
            <a:off x="1071347" y="2198651"/>
            <a:ext cx="1278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타겟 머신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ACEFB7-A20A-4BC4-82A2-1E0AEEEC79A6}"/>
              </a:ext>
            </a:extLst>
          </p:cNvPr>
          <p:cNvSpPr txBox="1"/>
          <p:nvPr/>
        </p:nvSpPr>
        <p:spPr>
          <a:xfrm>
            <a:off x="1075157" y="3219731"/>
            <a:ext cx="1278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도구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0CBC20-6307-462F-9D5B-D2B6A5EAAE81}"/>
              </a:ext>
            </a:extLst>
          </p:cNvPr>
          <p:cNvSpPr txBox="1"/>
          <p:nvPr/>
        </p:nvSpPr>
        <p:spPr>
          <a:xfrm>
            <a:off x="1071347" y="5040911"/>
            <a:ext cx="1278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언어</a:t>
            </a:r>
          </a:p>
        </p:txBody>
      </p:sp>
      <p:pic>
        <p:nvPicPr>
          <p:cNvPr id="30" name="그래픽 29" descr="컴퓨터">
            <a:extLst>
              <a:ext uri="{FF2B5EF4-FFF2-40B4-BE49-F238E27FC236}">
                <a16:creationId xmlns:a16="http://schemas.microsoft.com/office/drawing/2014/main" id="{B6C22E73-D98A-483D-92C1-43CF04FB6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4825" y="1941614"/>
            <a:ext cx="914400" cy="914400"/>
          </a:xfrm>
          <a:prstGeom prst="rect">
            <a:avLst/>
          </a:prstGeom>
        </p:spPr>
      </p:pic>
      <p:pic>
        <p:nvPicPr>
          <p:cNvPr id="32" name="그래픽 31" descr="스마트폰">
            <a:extLst>
              <a:ext uri="{FF2B5EF4-FFF2-40B4-BE49-F238E27FC236}">
                <a16:creationId xmlns:a16="http://schemas.microsoft.com/office/drawing/2014/main" id="{5B7D0F28-6697-41BC-BBB5-E7A44F2019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1490" y="1941614"/>
            <a:ext cx="914400" cy="914400"/>
          </a:xfrm>
          <a:prstGeom prst="rect">
            <a:avLst/>
          </a:prstGeom>
        </p:spPr>
      </p:pic>
      <p:pic>
        <p:nvPicPr>
          <p:cNvPr id="33" name="Picture 2" descr="bootstrap에 대한 이미지 검색결과">
            <a:extLst>
              <a:ext uri="{FF2B5EF4-FFF2-40B4-BE49-F238E27FC236}">
                <a16:creationId xmlns:a16="http://schemas.microsoft.com/office/drawing/2014/main" id="{60AF8BBD-EBD7-463E-83B4-BAACEC35A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549" y="2989423"/>
            <a:ext cx="998959" cy="79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관련 이미지">
            <a:extLst>
              <a:ext uri="{FF2B5EF4-FFF2-40B4-BE49-F238E27FC236}">
                <a16:creationId xmlns:a16="http://schemas.microsoft.com/office/drawing/2014/main" id="{916FD7AE-6968-4394-9AE5-035DDB715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619" y="2917525"/>
            <a:ext cx="1276720" cy="86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FB6A7FA-D887-42AE-99D7-D33F3EBEAA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8975" y="2989425"/>
            <a:ext cx="847810" cy="79916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D1B2094-E133-4430-92B2-4556F2DA4C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2105" y="2989424"/>
            <a:ext cx="699271" cy="79916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62946A0-6DA3-4BCC-8DBE-FC6576D3C5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36695" y="2989424"/>
            <a:ext cx="795535" cy="79916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04710DD-C807-4E75-84F0-ECD6C1F820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01827" y="3016652"/>
            <a:ext cx="1313473" cy="76956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E3331D5-5F8A-4651-9C8C-83AAF50DA51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50279" y="3902033"/>
            <a:ext cx="838014" cy="79916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94E4C10-4FE5-49FB-BFE5-7CB34145C9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50278" y="4834610"/>
            <a:ext cx="467350" cy="84047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0871C3D-000F-4B44-B35D-C2A701F4E6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3494000" y="3927561"/>
            <a:ext cx="615480" cy="77363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1B4F22A-A3D0-4294-8C77-A1A123D5FA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78340" y="4943635"/>
            <a:ext cx="622426" cy="62242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855C317-9D69-49D6-A47A-F9B115B6A2F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84459" y="4834610"/>
            <a:ext cx="467350" cy="89631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9740972-AED5-4C07-A04F-23E8FB666EA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27297" y="4834610"/>
            <a:ext cx="671246" cy="77363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D9107170-E8D2-4C84-8562-58215702469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17549" y="4823369"/>
            <a:ext cx="618152" cy="77363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2E72B3E-69F0-4365-947C-6BA0DFD2465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73698" y="4815270"/>
            <a:ext cx="700182" cy="79297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41EB77C-2AC4-453A-AB7B-A13C08F1302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07910" y="4806566"/>
            <a:ext cx="590554" cy="80724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6717C43-9EFA-47D1-99FB-44B3234B0E4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15187" y="3927561"/>
            <a:ext cx="561137" cy="7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78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6666D43C-0560-43EB-A027-40A25CA12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6346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1FF7C-869A-4CC9-9E0F-37F23183AB12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3663D-25B2-41AC-997F-477C4E107CB9}"/>
              </a:ext>
            </a:extLst>
          </p:cNvPr>
          <p:cNvSpPr txBox="1"/>
          <p:nvPr/>
        </p:nvSpPr>
        <p:spPr>
          <a:xfrm>
            <a:off x="1910038" y="833618"/>
            <a:ext cx="1393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53F01-E8C7-4F78-A40C-55E24EDEC083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DA16E-4EA4-4E62-A638-DAB953823459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B0C0A-F4E4-4998-A7F2-091FF387F23F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68E82-0976-431B-884F-F714935DB72A}"/>
              </a:ext>
            </a:extLst>
          </p:cNvPr>
          <p:cNvSpPr txBox="1"/>
          <p:nvPr/>
        </p:nvSpPr>
        <p:spPr>
          <a:xfrm>
            <a:off x="2172560" y="1202950"/>
            <a:ext cx="199902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25101-EAC1-45B8-A9C1-1029D2168D16}"/>
              </a:ext>
            </a:extLst>
          </p:cNvPr>
          <p:cNvSpPr txBox="1"/>
          <p:nvPr/>
        </p:nvSpPr>
        <p:spPr>
          <a:xfrm>
            <a:off x="4599899" y="1202463"/>
            <a:ext cx="2212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Final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60727-0999-4046-9E64-E34E90533FB9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3DE0CD-386F-4420-8785-5E8D8EE38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58" y="2144029"/>
            <a:ext cx="6410325" cy="120015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AD893A-D3F1-401B-BDB0-BCACE7576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596" y="3142259"/>
            <a:ext cx="6805981" cy="122839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90A80D-9B08-4496-A544-297F143DE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8887" y="4172963"/>
            <a:ext cx="7134225" cy="8382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578980-22C2-4B7C-AF62-1A88C4F27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7329" y="2474477"/>
            <a:ext cx="6334125" cy="147637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5149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A5A57C1B-5E29-4449-A4C3-27A27FDD8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698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32DDDA-C6DE-403C-89C6-B506D1EC2804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8403B-4882-493F-B6CE-4AC5D59B5D9B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B7235-5FE0-4AFA-8535-954CFA1C778E}"/>
              </a:ext>
            </a:extLst>
          </p:cNvPr>
          <p:cNvSpPr txBox="1"/>
          <p:nvPr/>
        </p:nvSpPr>
        <p:spPr>
          <a:xfrm>
            <a:off x="4361012" y="833618"/>
            <a:ext cx="1187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2"/>
                </a:solidFill>
                <a:latin typeface="+mn-ea"/>
              </a:rPr>
              <a:t>Hanggies</a:t>
            </a:r>
            <a:endParaRPr lang="ko-KR" altLang="en-US" sz="16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17497A-775E-488B-A29E-2D369C02AD3C}"/>
              </a:ext>
            </a:extLst>
          </p:cNvPr>
          <p:cNvSpPr txBox="1"/>
          <p:nvPr/>
        </p:nvSpPr>
        <p:spPr>
          <a:xfrm>
            <a:off x="7149971" y="814618"/>
            <a:ext cx="1537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Process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BB7E24-4BB8-4D6C-9813-D7A58B6CDCD4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21390C-2682-4626-BC25-6C246512AF58}"/>
              </a:ext>
            </a:extLst>
          </p:cNvPr>
          <p:cNvSpPr txBox="1"/>
          <p:nvPr/>
        </p:nvSpPr>
        <p:spPr>
          <a:xfrm>
            <a:off x="2172560" y="1202950"/>
            <a:ext cx="1999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F1640-3C41-4AFD-A777-985DE4088589}"/>
              </a:ext>
            </a:extLst>
          </p:cNvPr>
          <p:cNvSpPr txBox="1"/>
          <p:nvPr/>
        </p:nvSpPr>
        <p:spPr>
          <a:xfrm>
            <a:off x="4599899" y="1202463"/>
            <a:ext cx="221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First </a:t>
            </a:r>
            <a:r>
              <a:rPr lang="en-US" altLang="ko-KR" sz="1400" dirty="0" err="1">
                <a:solidFill>
                  <a:schemeClr val="bg2"/>
                </a:solidFill>
              </a:rPr>
              <a:t>DemoMiddle</a:t>
            </a:r>
            <a:r>
              <a:rPr lang="en-US" altLang="ko-KR" sz="1400" dirty="0">
                <a:solidFill>
                  <a:schemeClr val="bg2"/>
                </a:solidFill>
              </a:rPr>
              <a:t>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Environment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2B06D-805A-4333-947F-30DFB02A3845}"/>
              </a:ext>
            </a:extLst>
          </p:cNvPr>
          <p:cNvSpPr txBox="1"/>
          <p:nvPr/>
        </p:nvSpPr>
        <p:spPr>
          <a:xfrm>
            <a:off x="7324049" y="1194843"/>
            <a:ext cx="221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</a:rPr>
              <a:t>Schedule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7B2661B-5B41-4D73-AC26-74C76ECF8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501" y="925142"/>
            <a:ext cx="5441842" cy="519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75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974719C5-0467-435E-86BB-D1498E1FF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5896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7C1593-226F-4955-8344-55D5B54B1A7E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25377-118D-4AB8-A49E-0F863CBE19F8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70B41-16BC-4643-BFDD-E650088B31C8}"/>
              </a:ext>
            </a:extLst>
          </p:cNvPr>
          <p:cNvSpPr txBox="1"/>
          <p:nvPr/>
        </p:nvSpPr>
        <p:spPr>
          <a:xfrm>
            <a:off x="4361012" y="833618"/>
            <a:ext cx="1187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2"/>
                </a:solidFill>
                <a:latin typeface="+mn-ea"/>
              </a:rPr>
              <a:t>Hanggies</a:t>
            </a:r>
            <a:endParaRPr lang="ko-KR" altLang="en-US" sz="16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2B511-BDB5-46A9-906A-83283323B6C2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/>
                </a:solidFill>
                <a:latin typeface="+mn-ea"/>
              </a:rPr>
              <a:t>Process</a:t>
            </a:r>
            <a:endParaRPr lang="ko-KR" altLang="en-US" sz="16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CFF9D-4856-4E4B-A264-9F49C6B80664}"/>
              </a:ext>
            </a:extLst>
          </p:cNvPr>
          <p:cNvSpPr txBox="1"/>
          <p:nvPr/>
        </p:nvSpPr>
        <p:spPr>
          <a:xfrm>
            <a:off x="9825990" y="833618"/>
            <a:ext cx="1074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Q&amp;A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FDD5D-4F19-4ECA-8C72-58A398D806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Expectation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AE68F4-90D0-4C8B-8772-EF8FAC4D085B}"/>
              </a:ext>
            </a:extLst>
          </p:cNvPr>
          <p:cNvSpPr txBox="1"/>
          <p:nvPr/>
        </p:nvSpPr>
        <p:spPr>
          <a:xfrm>
            <a:off x="4599899" y="1202463"/>
            <a:ext cx="2212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Final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Environment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6374F-5D36-4D00-8761-89F13B3FB30E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Schedule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F18D13-6E26-46E8-9009-D709752D5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099" y="1594228"/>
            <a:ext cx="4137801" cy="41378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182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493BC5-62C0-4637-850B-9228BF39E53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D14AB-D08B-4D73-A6EF-38ABA970A4D2}"/>
              </a:ext>
            </a:extLst>
          </p:cNvPr>
          <p:cNvSpPr txBox="1"/>
          <p:nvPr/>
        </p:nvSpPr>
        <p:spPr>
          <a:xfrm>
            <a:off x="1910038" y="833618"/>
            <a:ext cx="123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F1E8A-5CB2-48DD-8E56-65466AF6A4CA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610A2-1E78-4C47-B90C-47B9D79CDFB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7D563-D0CB-486C-BB90-B12515D4B73D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F8C7D-F451-4F88-A93B-D5081F9A755A}"/>
              </a:ext>
            </a:extLst>
          </p:cNvPr>
          <p:cNvSpPr txBox="1"/>
          <p:nvPr/>
        </p:nvSpPr>
        <p:spPr>
          <a:xfrm>
            <a:off x="4599899" y="1202463"/>
            <a:ext cx="2212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Final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001DE-FA2C-4EA0-BF14-668AD5892B1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2085241-CD4B-468C-9411-C193ED33A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610597"/>
              </p:ext>
            </p:extLst>
          </p:nvPr>
        </p:nvGraphicFramePr>
        <p:xfrm>
          <a:off x="1875364" y="2249391"/>
          <a:ext cx="8441272" cy="31518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6412">
                  <a:extLst>
                    <a:ext uri="{9D8B030D-6E8A-4147-A177-3AD203B41FA5}">
                      <a16:colId xmlns:a16="http://schemas.microsoft.com/office/drawing/2014/main" val="677514058"/>
                    </a:ext>
                  </a:extLst>
                </a:gridCol>
                <a:gridCol w="2385584">
                  <a:extLst>
                    <a:ext uri="{9D8B030D-6E8A-4147-A177-3AD203B41FA5}">
                      <a16:colId xmlns:a16="http://schemas.microsoft.com/office/drawing/2014/main" val="1881053329"/>
                    </a:ext>
                  </a:extLst>
                </a:gridCol>
                <a:gridCol w="2859276">
                  <a:extLst>
                    <a:ext uri="{9D8B030D-6E8A-4147-A177-3AD203B41FA5}">
                      <a16:colId xmlns:a16="http://schemas.microsoft.com/office/drawing/2014/main" val="3933019090"/>
                    </a:ext>
                  </a:extLst>
                </a:gridCol>
              </a:tblGrid>
              <a:tr h="442969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제품명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MONIT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788977"/>
                  </a:ext>
                </a:extLst>
              </a:tr>
              <a:tr h="4429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가     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299,000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57"/>
                  </a:ext>
                </a:extLst>
              </a:tr>
              <a:tr h="4429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대     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영유아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69969"/>
                  </a:ext>
                </a:extLst>
              </a:tr>
              <a:tr h="4871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센     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탈부착형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661478"/>
                  </a:ext>
                </a:extLst>
              </a:tr>
              <a:tr h="4429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관     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모바일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985664"/>
                  </a:ext>
                </a:extLst>
              </a:tr>
              <a:tr h="44296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별 도 기 </a:t>
                      </a:r>
                      <a:r>
                        <a:rPr lang="ko-KR" altLang="en-US" dirty="0" err="1"/>
                        <a:t>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신호 중계 및 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부가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252779"/>
                  </a:ext>
                </a:extLst>
              </a:tr>
            </a:tbl>
          </a:graphicData>
        </a:graphic>
      </p:graphicFrame>
      <p:pic>
        <p:nvPicPr>
          <p:cNvPr id="15" name="Picture 2" descr="http://everlasting1120.cafe24.com/wordpress/company/wp-content/uploads/sites/3/2018/10/sbm_feature_all_product.jpg">
            <a:extLst>
              <a:ext uri="{FF2B5EF4-FFF2-40B4-BE49-F238E27FC236}">
                <a16:creationId xmlns:a16="http://schemas.microsoft.com/office/drawing/2014/main" id="{56F196C4-0D96-4634-8C54-957BBE1B7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77" y="2526407"/>
            <a:ext cx="2777816" cy="266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63E8CD-7899-4739-AE8B-7607A95033DB}"/>
              </a:ext>
            </a:extLst>
          </p:cNvPr>
          <p:cNvSpPr txBox="1"/>
          <p:nvPr/>
        </p:nvSpPr>
        <p:spPr>
          <a:xfrm>
            <a:off x="2172560" y="1202950"/>
            <a:ext cx="24273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Expectation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400" dirty="0"/>
          </a:p>
        </p:txBody>
      </p:sp>
      <p:pic>
        <p:nvPicPr>
          <p:cNvPr id="13" name="그래픽 12" descr="달리기">
            <a:extLst>
              <a:ext uri="{FF2B5EF4-FFF2-40B4-BE49-F238E27FC236}">
                <a16:creationId xmlns:a16="http://schemas.microsoft.com/office/drawing/2014/main" id="{300C4029-A2AD-4305-A409-CE19C67B6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6098" y="217258"/>
            <a:ext cx="498653" cy="4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8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493BC5-62C0-4637-850B-9228BF39E53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D14AB-D08B-4D73-A6EF-38ABA970A4D2}"/>
              </a:ext>
            </a:extLst>
          </p:cNvPr>
          <p:cNvSpPr txBox="1"/>
          <p:nvPr/>
        </p:nvSpPr>
        <p:spPr>
          <a:xfrm>
            <a:off x="1910038" y="833618"/>
            <a:ext cx="123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F1E8A-5CB2-48DD-8E56-65466AF6A4CA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610A2-1E78-4C47-B90C-47B9D79CDFB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7D563-D0CB-486C-BB90-B12515D4B73D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A5B76-EC52-4B97-99BB-F25229B20373}"/>
              </a:ext>
            </a:extLst>
          </p:cNvPr>
          <p:cNvSpPr txBox="1"/>
          <p:nvPr/>
        </p:nvSpPr>
        <p:spPr>
          <a:xfrm>
            <a:off x="2172560" y="1202950"/>
            <a:ext cx="2427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4155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Function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Expectation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F8C7D-F451-4F88-A93B-D5081F9A755A}"/>
              </a:ext>
            </a:extLst>
          </p:cNvPr>
          <p:cNvSpPr txBox="1"/>
          <p:nvPr/>
        </p:nvSpPr>
        <p:spPr>
          <a:xfrm>
            <a:off x="4599899" y="1202463"/>
            <a:ext cx="2212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Final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001DE-FA2C-4EA0-BF14-668AD5892B1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E197A5-5AB8-420F-A59D-323BEB32D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253248"/>
              </p:ext>
            </p:extLst>
          </p:nvPr>
        </p:nvGraphicFramePr>
        <p:xfrm>
          <a:off x="1875364" y="2249391"/>
          <a:ext cx="8441272" cy="2719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6412">
                  <a:extLst>
                    <a:ext uri="{9D8B030D-6E8A-4147-A177-3AD203B41FA5}">
                      <a16:colId xmlns:a16="http://schemas.microsoft.com/office/drawing/2014/main" val="677514058"/>
                    </a:ext>
                  </a:extLst>
                </a:gridCol>
                <a:gridCol w="2385584">
                  <a:extLst>
                    <a:ext uri="{9D8B030D-6E8A-4147-A177-3AD203B41FA5}">
                      <a16:colId xmlns:a16="http://schemas.microsoft.com/office/drawing/2014/main" val="1881053329"/>
                    </a:ext>
                  </a:extLst>
                </a:gridCol>
                <a:gridCol w="2859276">
                  <a:extLst>
                    <a:ext uri="{9D8B030D-6E8A-4147-A177-3AD203B41FA5}">
                      <a16:colId xmlns:a16="http://schemas.microsoft.com/office/drawing/2014/main" val="3933019090"/>
                    </a:ext>
                  </a:extLst>
                </a:gridCol>
              </a:tblGrid>
              <a:tr h="345694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제품명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U-Line / U-Clip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788977"/>
                  </a:ext>
                </a:extLst>
              </a:tr>
              <a:tr h="345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가     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57"/>
                  </a:ext>
                </a:extLst>
              </a:tr>
              <a:tr h="3456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대     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성인 환자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69969"/>
                  </a:ext>
                </a:extLst>
              </a:tr>
              <a:tr h="4659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센     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일체형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661478"/>
                  </a:ext>
                </a:extLst>
              </a:tr>
              <a:tr h="3456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관     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웹 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모바일 통합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985664"/>
                  </a:ext>
                </a:extLst>
              </a:tr>
              <a:tr h="44373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별 도 기 </a:t>
                      </a:r>
                      <a:r>
                        <a:rPr lang="ko-KR" altLang="en-US" dirty="0" err="1"/>
                        <a:t>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신호 중계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252779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9E8FA7D7-BA35-4398-B094-BA9CB8220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098" y="2492768"/>
            <a:ext cx="2905125" cy="2343150"/>
          </a:xfrm>
          <a:prstGeom prst="rect">
            <a:avLst/>
          </a:prstGeom>
        </p:spPr>
      </p:pic>
      <p:pic>
        <p:nvPicPr>
          <p:cNvPr id="13" name="그래픽 12" descr="달리기">
            <a:extLst>
              <a:ext uri="{FF2B5EF4-FFF2-40B4-BE49-F238E27FC236}">
                <a16:creationId xmlns:a16="http://schemas.microsoft.com/office/drawing/2014/main" id="{759C475D-7DC0-40DB-A5DC-A7EAEB861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6098" y="217258"/>
            <a:ext cx="498653" cy="4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80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달리기">
            <a:extLst>
              <a:ext uri="{FF2B5EF4-FFF2-40B4-BE49-F238E27FC236}">
                <a16:creationId xmlns:a16="http://schemas.microsoft.com/office/drawing/2014/main" id="{AD6F3751-CF76-49F8-97ED-E55E4A942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6098" y="217258"/>
            <a:ext cx="498653" cy="49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493BC5-62C0-4637-850B-9228BF39E53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D14AB-D08B-4D73-A6EF-38ABA970A4D2}"/>
              </a:ext>
            </a:extLst>
          </p:cNvPr>
          <p:cNvSpPr txBox="1"/>
          <p:nvPr/>
        </p:nvSpPr>
        <p:spPr>
          <a:xfrm>
            <a:off x="1910038" y="833618"/>
            <a:ext cx="123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F1E8A-5CB2-48DD-8E56-65466AF6A4CA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610A2-1E78-4C47-B90C-47B9D79CDFB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7D563-D0CB-486C-BB90-B12515D4B73D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A5B76-EC52-4B97-99BB-F25229B20373}"/>
              </a:ext>
            </a:extLst>
          </p:cNvPr>
          <p:cNvSpPr txBox="1"/>
          <p:nvPr/>
        </p:nvSpPr>
        <p:spPr>
          <a:xfrm>
            <a:off x="2172560" y="1202950"/>
            <a:ext cx="2427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DCDCE0"/>
                </a:solidFill>
              </a:rPr>
              <a:t>Background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4155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Searching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prstClr val="black"/>
                </a:solidFill>
              </a:rPr>
              <a:t>Function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prstClr val="black"/>
                </a:solidFill>
              </a:rPr>
              <a:t>Expectation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F8C7D-F451-4F88-A93B-D5081F9A755A}"/>
              </a:ext>
            </a:extLst>
          </p:cNvPr>
          <p:cNvSpPr txBox="1"/>
          <p:nvPr/>
        </p:nvSpPr>
        <p:spPr>
          <a:xfrm>
            <a:off x="4599899" y="1202463"/>
            <a:ext cx="2212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Final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001DE-FA2C-4EA0-BF14-668AD5892B1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E197A5-5AB8-420F-A59D-323BEB32D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375420"/>
              </p:ext>
            </p:extLst>
          </p:nvPr>
        </p:nvGraphicFramePr>
        <p:xfrm>
          <a:off x="1875364" y="2249391"/>
          <a:ext cx="8441272" cy="27037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6412">
                  <a:extLst>
                    <a:ext uri="{9D8B030D-6E8A-4147-A177-3AD203B41FA5}">
                      <a16:colId xmlns:a16="http://schemas.microsoft.com/office/drawing/2014/main" val="677514058"/>
                    </a:ext>
                  </a:extLst>
                </a:gridCol>
                <a:gridCol w="2385584">
                  <a:extLst>
                    <a:ext uri="{9D8B030D-6E8A-4147-A177-3AD203B41FA5}">
                      <a16:colId xmlns:a16="http://schemas.microsoft.com/office/drawing/2014/main" val="1881053329"/>
                    </a:ext>
                  </a:extLst>
                </a:gridCol>
                <a:gridCol w="2859276">
                  <a:extLst>
                    <a:ext uri="{9D8B030D-6E8A-4147-A177-3AD203B41FA5}">
                      <a16:colId xmlns:a16="http://schemas.microsoft.com/office/drawing/2014/main" val="3933019090"/>
                    </a:ext>
                  </a:extLst>
                </a:gridCol>
              </a:tblGrid>
              <a:tr h="368434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제품명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Smart Diaper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788977"/>
                  </a:ext>
                </a:extLst>
              </a:tr>
              <a:tr h="368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가     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만원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57"/>
                  </a:ext>
                </a:extLst>
              </a:tr>
              <a:tr h="368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대     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성인 환자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69969"/>
                  </a:ext>
                </a:extLst>
              </a:tr>
              <a:tr h="3925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센     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탈부착형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661478"/>
                  </a:ext>
                </a:extLst>
              </a:tr>
              <a:tr h="3682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관     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웹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모바일  통합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985664"/>
                  </a:ext>
                </a:extLst>
              </a:tr>
              <a:tr h="36827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별 도 기 </a:t>
                      </a:r>
                      <a:r>
                        <a:rPr lang="ko-KR" altLang="en-US" dirty="0" err="1"/>
                        <a:t>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/>
                        <a:t>없음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252779"/>
                  </a:ext>
                </a:extLst>
              </a:tr>
            </a:tbl>
          </a:graphicData>
        </a:graphic>
      </p:graphicFrame>
      <p:sp>
        <p:nvSpPr>
          <p:cNvPr id="16" name="더하기 기호 15">
            <a:extLst>
              <a:ext uri="{FF2B5EF4-FFF2-40B4-BE49-F238E27FC236}">
                <a16:creationId xmlns:a16="http://schemas.microsoft.com/office/drawing/2014/main" id="{F867B224-B61C-4940-AFE8-3581E31711DC}"/>
              </a:ext>
            </a:extLst>
          </p:cNvPr>
          <p:cNvSpPr/>
          <p:nvPr/>
        </p:nvSpPr>
        <p:spPr>
          <a:xfrm>
            <a:off x="2457370" y="3575453"/>
            <a:ext cx="395645" cy="367409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래픽 27" descr="모니터">
            <a:extLst>
              <a:ext uri="{FF2B5EF4-FFF2-40B4-BE49-F238E27FC236}">
                <a16:creationId xmlns:a16="http://schemas.microsoft.com/office/drawing/2014/main" id="{745ECB2C-FB5C-40A7-A270-CBF37E88C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7576" y="2143366"/>
            <a:ext cx="2262046" cy="226204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25C036F-4818-4CF0-B998-EB9559EAB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7655" y="3417589"/>
            <a:ext cx="383608" cy="68313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E9EF459-469B-4649-A8BE-D1E3B76F5347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40" y="2633983"/>
            <a:ext cx="1263622" cy="101566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EFBDFF-75DB-45EF-9640-A3A2475E21A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07" y="3509711"/>
            <a:ext cx="865199" cy="151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66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3B34CBA-6171-4459-8661-0F8045800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729" y="2290497"/>
            <a:ext cx="9603275" cy="3294576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+mn-ea"/>
              </a:rPr>
              <a:t>용변 감지 및 실시간 모니터링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기저귀 교체 알림 및 재 알림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감지 및 교체 이력 조회</a:t>
            </a:r>
            <a:endParaRPr lang="en-US" altLang="ko-KR" b="1" dirty="0">
              <a:latin typeface="+mn-ea"/>
            </a:endParaRPr>
          </a:p>
          <a:p>
            <a:endParaRPr lang="ko-KR" altLang="en-US" b="1" dirty="0">
              <a:latin typeface="+mn-ea"/>
            </a:endParaRPr>
          </a:p>
        </p:txBody>
      </p:sp>
      <p:pic>
        <p:nvPicPr>
          <p:cNvPr id="5" name="그래픽 4" descr="달리기">
            <a:extLst>
              <a:ext uri="{FF2B5EF4-FFF2-40B4-BE49-F238E27FC236}">
                <a16:creationId xmlns:a16="http://schemas.microsoft.com/office/drawing/2014/main" id="{9FD6AFEB-E44C-4C79-8DA9-88EE80A70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3507" y="217258"/>
            <a:ext cx="498653" cy="498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BB70B-9FB8-48D6-BB70-9BB6E7AD6EC0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F1E27-8636-4194-821B-0E3D092124D9}"/>
              </a:ext>
            </a:extLst>
          </p:cNvPr>
          <p:cNvSpPr txBox="1"/>
          <p:nvPr/>
        </p:nvSpPr>
        <p:spPr>
          <a:xfrm>
            <a:off x="1910039" y="833618"/>
            <a:ext cx="123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5A434-35D7-4FB2-95DC-FC9319624670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92931-1FDE-434C-8951-02081FA3E326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91A606-C847-402A-B69A-81FADC209446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986559-083A-4E68-B18A-CF78EA30CF29}"/>
              </a:ext>
            </a:extLst>
          </p:cNvPr>
          <p:cNvSpPr txBox="1"/>
          <p:nvPr/>
        </p:nvSpPr>
        <p:spPr>
          <a:xfrm>
            <a:off x="2172560" y="1202950"/>
            <a:ext cx="19990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prstClr val="black"/>
                </a:solidFill>
              </a:rPr>
              <a:t>Expectation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026-D32D-452D-9601-E4FF8C85AF04}"/>
              </a:ext>
            </a:extLst>
          </p:cNvPr>
          <p:cNvSpPr txBox="1"/>
          <p:nvPr/>
        </p:nvSpPr>
        <p:spPr>
          <a:xfrm>
            <a:off x="4599899" y="1202463"/>
            <a:ext cx="2212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Final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3134C-A71F-4651-BD79-C2763DD3842B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13650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F53605-BA5A-4BA5-96E1-385F9C532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729" y="2290497"/>
            <a:ext cx="9603275" cy="3294576"/>
          </a:xfrm>
        </p:spPr>
        <p:txBody>
          <a:bodyPr/>
          <a:lstStyle/>
          <a:p>
            <a:r>
              <a:rPr lang="ko-KR" altLang="en-US" b="1" dirty="0">
                <a:latin typeface="+mn-ea"/>
              </a:rPr>
              <a:t>업무의 효율성 증대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서비스의 신뢰성 향상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환자의 존엄성 보호</a:t>
            </a:r>
            <a:endParaRPr lang="en-US" altLang="ko-KR" b="1" dirty="0">
              <a:latin typeface="+mn-ea"/>
            </a:endParaRPr>
          </a:p>
        </p:txBody>
      </p:sp>
      <p:pic>
        <p:nvPicPr>
          <p:cNvPr id="6" name="그래픽 5" descr="달리기">
            <a:extLst>
              <a:ext uri="{FF2B5EF4-FFF2-40B4-BE49-F238E27FC236}">
                <a16:creationId xmlns:a16="http://schemas.microsoft.com/office/drawing/2014/main" id="{8D90E925-8C42-47E1-9FB5-50943C1F1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2136" y="217258"/>
            <a:ext cx="498653" cy="498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0946F-23A3-43E1-AA9A-3C27D9F69FCC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240E5-CCAA-45DB-8159-0DF03D76C621}"/>
              </a:ext>
            </a:extLst>
          </p:cNvPr>
          <p:cNvSpPr txBox="1"/>
          <p:nvPr/>
        </p:nvSpPr>
        <p:spPr>
          <a:xfrm>
            <a:off x="1910038" y="833618"/>
            <a:ext cx="123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Project</a:t>
            </a:r>
            <a:endParaRPr lang="ko-KR" alt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AFAD4-7D05-400B-BEB3-67D0FA3A7A29}"/>
              </a:ext>
            </a:extLst>
          </p:cNvPr>
          <p:cNvSpPr txBox="1"/>
          <p:nvPr/>
        </p:nvSpPr>
        <p:spPr>
          <a:xfrm>
            <a:off x="4361013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Hanggies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593C1F-4EDF-4EDA-BA61-DF4391FA5B3D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E5FEA-BB29-4165-9AAB-FB337560F2CF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1785CA-06CD-4FA0-BBF7-54889C53AE14}"/>
              </a:ext>
            </a:extLst>
          </p:cNvPr>
          <p:cNvSpPr txBox="1"/>
          <p:nvPr/>
        </p:nvSpPr>
        <p:spPr>
          <a:xfrm>
            <a:off x="2172560" y="1202950"/>
            <a:ext cx="2427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Function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B8120A-7A6C-46A6-80BC-C572BE1A803D}"/>
              </a:ext>
            </a:extLst>
          </p:cNvPr>
          <p:cNvSpPr txBox="1"/>
          <p:nvPr/>
        </p:nvSpPr>
        <p:spPr>
          <a:xfrm>
            <a:off x="4599899" y="1202463"/>
            <a:ext cx="2212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Final 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Environment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26BFF-6A17-4540-BBC9-23AE501922A2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41837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Expectation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Demo</a:t>
            </a:r>
            <a:endParaRPr lang="en-US" altLang="ko-KR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prstClr val="black"/>
                </a:solidFill>
              </a:rPr>
              <a:t>Structure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prstClr val="black"/>
                </a:solidFill>
              </a:rPr>
              <a:t>Environment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pic>
        <p:nvPicPr>
          <p:cNvPr id="2" name="[0416]1차 Demo 시연영상 ver.1">
            <a:hlinkClick r:id="" action="ppaction://media"/>
            <a:extLst>
              <a:ext uri="{FF2B5EF4-FFF2-40B4-BE49-F238E27FC236}">
                <a16:creationId xmlns:a16="http://schemas.microsoft.com/office/drawing/2014/main" id="{BC11EA70-6F3A-40BF-B92A-A24A1EE12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4717" y="814618"/>
            <a:ext cx="9539112" cy="535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0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달리기">
            <a:extLst>
              <a:ext uri="{FF2B5EF4-FFF2-40B4-BE49-F238E27FC236}">
                <a16:creationId xmlns:a16="http://schemas.microsoft.com/office/drawing/2014/main" id="{FF13D73E-2958-41F9-B507-FFCF0225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636" y="217258"/>
            <a:ext cx="498653" cy="498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FBF24-D95B-4763-B19E-B89E2734F678}"/>
              </a:ext>
            </a:extLst>
          </p:cNvPr>
          <p:cNvSpPr txBox="1"/>
          <p:nvPr/>
        </p:nvSpPr>
        <p:spPr>
          <a:xfrm>
            <a:off x="1710813" y="945913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826E-877B-4DFD-8486-AE37F74A1521}"/>
              </a:ext>
            </a:extLst>
          </p:cNvPr>
          <p:cNvSpPr txBox="1"/>
          <p:nvPr/>
        </p:nvSpPr>
        <p:spPr>
          <a:xfrm>
            <a:off x="1910039" y="833618"/>
            <a:ext cx="10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+mn-ea"/>
              </a:rPr>
              <a:t>Project</a:t>
            </a:r>
            <a:endParaRPr lang="ko-KR" altLang="en-US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DB4FB-94D3-449F-B855-D5712D160B1A}"/>
              </a:ext>
            </a:extLst>
          </p:cNvPr>
          <p:cNvSpPr txBox="1"/>
          <p:nvPr/>
        </p:nvSpPr>
        <p:spPr>
          <a:xfrm>
            <a:off x="4361012" y="833618"/>
            <a:ext cx="162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Hanggies</a:t>
            </a:r>
            <a:endParaRPr lang="ko-KR" alt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FED7B-BD2E-4572-93DB-6D731772B8B3}"/>
              </a:ext>
            </a:extLst>
          </p:cNvPr>
          <p:cNvSpPr txBox="1"/>
          <p:nvPr/>
        </p:nvSpPr>
        <p:spPr>
          <a:xfrm>
            <a:off x="7149972" y="814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Process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F0EB8-3980-4574-ABB8-F3C2AA19705B}"/>
              </a:ext>
            </a:extLst>
          </p:cNvPr>
          <p:cNvSpPr txBox="1"/>
          <p:nvPr/>
        </p:nvSpPr>
        <p:spPr>
          <a:xfrm>
            <a:off x="9825990" y="833618"/>
            <a:ext cx="107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Q&amp;A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A6E32-F55B-485A-AF02-7A9C7658AC4C}"/>
              </a:ext>
            </a:extLst>
          </p:cNvPr>
          <p:cNvSpPr txBox="1"/>
          <p:nvPr/>
        </p:nvSpPr>
        <p:spPr>
          <a:xfrm>
            <a:off x="2172560" y="1202950"/>
            <a:ext cx="19990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Market Searching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/>
                </a:solidFill>
              </a:rPr>
              <a:t>Function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Expectation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DDB-26CA-409F-9E7E-D5B89D92A263}"/>
              </a:ext>
            </a:extLst>
          </p:cNvPr>
          <p:cNvSpPr txBox="1"/>
          <p:nvPr/>
        </p:nvSpPr>
        <p:spPr>
          <a:xfrm>
            <a:off x="4599898" y="1202463"/>
            <a:ext cx="24638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4155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Demo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prstClr val="black"/>
                </a:solidFill>
              </a:rPr>
              <a:t>Structure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prstClr val="black"/>
                </a:solidFill>
              </a:rPr>
              <a:t>Environment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28B1D-EF28-4A84-8F17-4887246045B8}"/>
              </a:ext>
            </a:extLst>
          </p:cNvPr>
          <p:cNvSpPr txBox="1"/>
          <p:nvPr/>
        </p:nvSpPr>
        <p:spPr>
          <a:xfrm>
            <a:off x="7324049" y="1194843"/>
            <a:ext cx="22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Schedule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BAB0F-97A2-4D37-B7DC-182630D23A28}"/>
              </a:ext>
            </a:extLst>
          </p:cNvPr>
          <p:cNvSpPr txBox="1"/>
          <p:nvPr/>
        </p:nvSpPr>
        <p:spPr>
          <a:xfrm>
            <a:off x="5631917" y="5655050"/>
            <a:ext cx="92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EF1B8BE-3081-4B94-9A8E-C28183F26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140" y="694657"/>
            <a:ext cx="9287410" cy="54686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09596E-AFEA-49C9-AD49-ABEC76E06352}"/>
              </a:ext>
            </a:extLst>
          </p:cNvPr>
          <p:cNvSpPr txBox="1"/>
          <p:nvPr/>
        </p:nvSpPr>
        <p:spPr>
          <a:xfrm>
            <a:off x="5236619" y="5655050"/>
            <a:ext cx="171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 정보 수정</a:t>
            </a:r>
          </a:p>
        </p:txBody>
      </p:sp>
    </p:spTree>
    <p:extLst>
      <p:ext uri="{BB962C8B-B14F-4D97-AF65-F5344CB8AC3E}">
        <p14:creationId xmlns:p14="http://schemas.microsoft.com/office/powerpoint/2010/main" val="1840056089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</TotalTime>
  <Words>930</Words>
  <Application>Microsoft Office PowerPoint</Application>
  <PresentationFormat>와이드스크린</PresentationFormat>
  <Paragraphs>392</Paragraphs>
  <Slides>21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Century Gothic</vt:lpstr>
      <vt:lpstr>Wingdings</vt:lpstr>
      <vt:lpstr>갤러리</vt:lpstr>
      <vt:lpstr>      스마트 기저귀     - IoT를 활용한 환자 대·소변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Iot를 이용한       스마트 기저귀</dc:title>
  <dc:creator>민수 조</dc:creator>
  <cp:lastModifiedBy>민수 조</cp:lastModifiedBy>
  <cp:revision>184</cp:revision>
  <dcterms:created xsi:type="dcterms:W3CDTF">2019-01-29T05:12:33Z</dcterms:created>
  <dcterms:modified xsi:type="dcterms:W3CDTF">2019-05-24T01:39:36Z</dcterms:modified>
</cp:coreProperties>
</file>